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8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8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3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7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1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4.pn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4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E3553E-49F8-4C5C-9BB5-1AF22684C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6017" y="-102704"/>
            <a:ext cx="12298017" cy="7063408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5FE22EC-7338-4F0B-A7C6-A85AF3800D0D}"/>
              </a:ext>
            </a:extLst>
          </p:cNvPr>
          <p:cNvSpPr/>
          <p:nvPr/>
        </p:nvSpPr>
        <p:spPr>
          <a:xfrm>
            <a:off x="7222436" y="3429000"/>
            <a:ext cx="4969564" cy="1977887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CORONA VIRUS ANALYSIS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FC4CF73-4F01-43F6-971C-A2978BBC0C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08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52"/>
    </mc:Choice>
    <mc:Fallback>
      <p:transition spd="slow" advTm="11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8BC1D-5A46-4507-B79A-D133F1C70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BFD72-1E40-42B9-AEE3-A69E1EE854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D6DE25-D430-4081-A093-37DA0CE7B295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78EC20D-7664-458F-9587-D790159DD6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253515" y="816561"/>
            <a:ext cx="5250243" cy="3185596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92D3B-7938-41B3-91E4-4D3D6F7D28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653" y="816561"/>
            <a:ext cx="5689427" cy="30663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1AFF4A-AB54-41A6-AD1C-F226837A43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4154555"/>
            <a:ext cx="12191999" cy="270485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6C6DE7-948F-4127-9CF0-90EADDFF095E}"/>
              </a:ext>
            </a:extLst>
          </p:cNvPr>
          <p:cNvSpPr txBox="1"/>
          <p:nvPr/>
        </p:nvSpPr>
        <p:spPr>
          <a:xfrm>
            <a:off x="533399" y="56357"/>
            <a:ext cx="1097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Q7. Find most frequent value for confirmed, deaths and recovered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9F4C5AA-D821-4510-ACD6-F650F75892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31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60"/>
    </mc:Choice>
    <mc:Fallback>
      <p:transition spd="slow" advTm="8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EB272-B915-45AC-97C4-10FC618402F5}"/>
              </a:ext>
            </a:extLst>
          </p:cNvPr>
          <p:cNvSpPr/>
          <p:nvPr/>
        </p:nvSpPr>
        <p:spPr>
          <a:xfrm>
            <a:off x="-26504" y="-162339"/>
            <a:ext cx="12192000" cy="718267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C3F356-7032-4721-9C3A-DC49EA2C0B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7012" y="-162339"/>
            <a:ext cx="6868484" cy="3670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2CF726-00D4-47FB-8777-56EA10118E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7011" y="3657600"/>
            <a:ext cx="6868485" cy="32882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D11150-90FF-425E-9895-F958C1F5353E}"/>
              </a:ext>
            </a:extLst>
          </p:cNvPr>
          <p:cNvSpPr txBox="1"/>
          <p:nvPr/>
        </p:nvSpPr>
        <p:spPr>
          <a:xfrm>
            <a:off x="-26504" y="145773"/>
            <a:ext cx="53102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Q8. Find the minimum values for confirmed, deaths and recovered cases per year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860E08-728D-4F9D-910A-E2A4D1BE7DB5}"/>
              </a:ext>
            </a:extLst>
          </p:cNvPr>
          <p:cNvSpPr txBox="1"/>
          <p:nvPr/>
        </p:nvSpPr>
        <p:spPr>
          <a:xfrm>
            <a:off x="26504" y="3816625"/>
            <a:ext cx="53102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Q9. Find the maximum values for confirmed, deaths and recovered cases per year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CD87EAC-9605-4B63-A628-1A50A5A840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254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79"/>
    </mc:Choice>
    <mc:Fallback>
      <p:transition spd="slow" advTm="9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14F7C8-3E2A-4F07-ACDA-B2B8EFB9E56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645DA0-3F72-42B0-8FEA-04D57F541147}"/>
              </a:ext>
            </a:extLst>
          </p:cNvPr>
          <p:cNvSpPr txBox="1"/>
          <p:nvPr/>
        </p:nvSpPr>
        <p:spPr>
          <a:xfrm>
            <a:off x="0" y="306282"/>
            <a:ext cx="11754677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b="1" dirty="0"/>
              <a:t>Q10. The total number of case confirmed deaths and recovered                      each months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5E0023-54A1-43BA-951D-2A5474431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89782"/>
            <a:ext cx="12192000" cy="51682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23276B-33E5-4AA5-9527-E1D931551F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5895" y="4068417"/>
            <a:ext cx="4606105" cy="2789583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EB386DC-91A0-40A8-AF7C-DEAAC46851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517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44"/>
    </mc:Choice>
    <mc:Fallback>
      <p:transition spd="slow" advTm="4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0038AF4-B4BD-45DA-BE16-63F25AFBE10A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3A937A-1ECC-4E83-A7B5-116C61DCE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2239"/>
            <a:ext cx="5512904" cy="26179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73BA2-9A35-4560-B9ED-DC7E2615BB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0225" y="607901"/>
            <a:ext cx="6241774" cy="26179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F500B-BF7D-4D96-B2E6-ED206EBD86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" y="3432734"/>
            <a:ext cx="5367132" cy="35021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364CA7-CCD4-480A-B86D-FCB4C4D91B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0226" y="3527714"/>
            <a:ext cx="6241774" cy="34072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CE09A9E-9CE6-48A3-BAEB-8D0E9C3BD3E9}"/>
              </a:ext>
            </a:extLst>
          </p:cNvPr>
          <p:cNvSpPr txBox="1"/>
          <p:nvPr/>
        </p:nvSpPr>
        <p:spPr>
          <a:xfrm>
            <a:off x="1325217" y="0"/>
            <a:ext cx="9607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Q11. Check how corona virus spread out with respect to confirmed cases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9A7B7C4-9C32-4D02-A235-3ADF12E43F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217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15"/>
    </mc:Choice>
    <mc:Fallback>
      <p:transition spd="slow" advTm="7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D6521A-F863-471F-86FC-8D0BC23971B5}"/>
              </a:ext>
            </a:extLst>
          </p:cNvPr>
          <p:cNvSpPr/>
          <p:nvPr/>
        </p:nvSpPr>
        <p:spPr>
          <a:xfrm>
            <a:off x="1" y="0"/>
            <a:ext cx="12192000" cy="685799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58F1C8-DC78-4B4A-A1CD-4D79488F0EAD}"/>
              </a:ext>
            </a:extLst>
          </p:cNvPr>
          <p:cNvSpPr txBox="1"/>
          <p:nvPr/>
        </p:nvSpPr>
        <p:spPr>
          <a:xfrm>
            <a:off x="1298713" y="0"/>
            <a:ext cx="102571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Q12. Check how corona virus spread out with respect to death cases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DD42D1-71A1-48A3-9873-55C6C17D8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30086"/>
            <a:ext cx="5857460" cy="30013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194F61-806B-4F74-89BE-2218CB730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30085"/>
            <a:ext cx="5857461" cy="28989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EF267F-02B7-45BD-A2A8-0BDE3F1AE2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694628"/>
            <a:ext cx="5976730" cy="31633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FC88C3-F649-41DC-BF51-8A5F8FD59D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4540" y="3694627"/>
            <a:ext cx="5864111" cy="316337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2A0B9E2-F0B1-481B-B5F6-5BB5AA0684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8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1"/>
    </mc:Choice>
    <mc:Fallback>
      <p:transition spd="slow" advTm="1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BE52FC-3D18-4290-8A85-CA69A32E9076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7E2ACE-6C64-474A-88E9-8DF0BA2FDB7B}"/>
              </a:ext>
            </a:extLst>
          </p:cNvPr>
          <p:cNvSpPr txBox="1"/>
          <p:nvPr/>
        </p:nvSpPr>
        <p:spPr>
          <a:xfrm>
            <a:off x="0" y="92766"/>
            <a:ext cx="121919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Q13. Check how corona virus spread out with respect to recovered cases</a:t>
            </a:r>
          </a:p>
          <a:p>
            <a:pPr algn="ctr"/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678582-8D95-4AA1-B192-06A497E5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594734"/>
            <a:ext cx="5762579" cy="25927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09675B-B281-40D6-BD00-20DBF76985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94734"/>
            <a:ext cx="6095998" cy="25927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C1F78B-AF1C-4DB3-BE5E-9A170BC59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429000"/>
            <a:ext cx="5762578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8E4E78-C369-4267-ADC3-6CED3884BA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3429000"/>
            <a:ext cx="6095998" cy="342899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388D030-AF1D-496C-B606-68F46703FC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205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3"/>
    </mc:Choice>
    <mc:Fallback>
      <p:transition spd="slow" advTm="1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1085B9-F08D-4A82-A33D-83D5886BA09C}"/>
              </a:ext>
            </a:extLst>
          </p:cNvPr>
          <p:cNvSpPr/>
          <p:nvPr/>
        </p:nvSpPr>
        <p:spPr>
          <a:xfrm>
            <a:off x="9527" y="0"/>
            <a:ext cx="12192000" cy="685800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63F8CD-A0A8-48BC-B313-6C4E975635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1886" y="0"/>
            <a:ext cx="5820587" cy="30214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315F01-714A-4A22-AE91-3655E05217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886" y="3299791"/>
            <a:ext cx="5830114" cy="35582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DA243A-588B-4C92-8825-D79773A81A0F}"/>
              </a:ext>
            </a:extLst>
          </p:cNvPr>
          <p:cNvSpPr txBox="1"/>
          <p:nvPr/>
        </p:nvSpPr>
        <p:spPr>
          <a:xfrm>
            <a:off x="125071" y="866362"/>
            <a:ext cx="63428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 have the highest number of confirmed cases which is  33,461,982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4AB356-A876-4F3B-B864-200C122FA2F6}"/>
              </a:ext>
            </a:extLst>
          </p:cNvPr>
          <p:cNvSpPr txBox="1"/>
          <p:nvPr/>
        </p:nvSpPr>
        <p:spPr>
          <a:xfrm>
            <a:off x="19054" y="3889"/>
            <a:ext cx="6342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Q14. Find the country having highest number of confirmed cases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D43EDD1-1AD7-44A5-9ADA-EE0E874137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174453"/>
              </p:ext>
            </p:extLst>
          </p:nvPr>
        </p:nvGraphicFramePr>
        <p:xfrm>
          <a:off x="0" y="3299791"/>
          <a:ext cx="6342832" cy="822960"/>
        </p:xfrm>
        <a:graphic>
          <a:graphicData uri="http://schemas.openxmlformats.org/drawingml/2006/table">
            <a:tbl>
              <a:tblPr/>
              <a:tblGrid>
                <a:gridCol w="6342832">
                  <a:extLst>
                    <a:ext uri="{9D8B030D-6E8A-4147-A177-3AD203B41FA5}">
                      <a16:colId xmlns:a16="http://schemas.microsoft.com/office/drawing/2014/main" val="14086177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Q15</a:t>
                      </a:r>
                      <a:r>
                        <a:rPr lang="en-US" sz="2400" b="1" dirty="0"/>
                        <a:t>. </a:t>
                      </a:r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Find the country having the lowest number of death case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564655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119AECE-6A0E-4D53-8845-66D34C5F92B6}"/>
              </a:ext>
            </a:extLst>
          </p:cNvPr>
          <p:cNvSpPr txBox="1"/>
          <p:nvPr/>
        </p:nvSpPr>
        <p:spPr>
          <a:xfrm>
            <a:off x="332989" y="4280452"/>
            <a:ext cx="5497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Dominica have the lowest number of death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3F003B77-41FF-48A0-AD60-6A99E75B35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652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0"/>
    </mc:Choice>
    <mc:Fallback>
      <p:transition spd="slow" advTm="7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90CBD8-C3D3-4D06-AB90-B7D486BE9754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2171EF-0F21-486C-B4C6-B731E8A6F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8929" y="569843"/>
            <a:ext cx="6373071" cy="53936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72CF1A-E813-427B-A173-E9B82B41FB03}"/>
              </a:ext>
            </a:extLst>
          </p:cNvPr>
          <p:cNvSpPr txBox="1"/>
          <p:nvPr/>
        </p:nvSpPr>
        <p:spPr>
          <a:xfrm>
            <a:off x="0" y="569843"/>
            <a:ext cx="56984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Q16. Find top 5 countries having the highest recovered cases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3A19A5-0280-4F9E-98ED-325F6EDDBE81}"/>
              </a:ext>
            </a:extLst>
          </p:cNvPr>
          <p:cNvSpPr txBox="1"/>
          <p:nvPr/>
        </p:nvSpPr>
        <p:spPr>
          <a:xfrm>
            <a:off x="278294" y="1762539"/>
            <a:ext cx="554063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Top 5 countries having the highest recovered cases are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India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Brazil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US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Turkey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Russia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C4F416-F643-4627-9A3B-F694033A86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078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94"/>
    </mc:Choice>
    <mc:Fallback>
      <p:transition spd="slow" advTm="8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61DE88-3AAA-47F7-B993-2F0D190EFE2D}"/>
              </a:ext>
            </a:extLst>
          </p:cNvPr>
          <p:cNvSpPr txBox="1"/>
          <p:nvPr/>
        </p:nvSpPr>
        <p:spPr>
          <a:xfrm>
            <a:off x="3405808" y="225288"/>
            <a:ext cx="45322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/>
              <a:t>INSIGHTS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6C86F7-FACA-4E69-97EA-4281691F683B}"/>
              </a:ext>
            </a:extLst>
          </p:cNvPr>
          <p:cNvSpPr txBox="1"/>
          <p:nvPr/>
        </p:nvSpPr>
        <p:spPr>
          <a:xfrm>
            <a:off x="715616" y="1148618"/>
            <a:ext cx="11595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After the detailed analysis of CORONA VIRUS dataset we can drew several conclusions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AEAF74-CC69-4488-85B0-D26D5F135203}"/>
              </a:ext>
            </a:extLst>
          </p:cNvPr>
          <p:cNvSpPr txBox="1"/>
          <p:nvPr/>
        </p:nvSpPr>
        <p:spPr>
          <a:xfrm>
            <a:off x="914399" y="1859339"/>
            <a:ext cx="8514523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The dataset covers the period from January 22, 2020, to June 13, 2021.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The United States has the highest number of confirmed cases, totaling 33,461,982.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Dominica has the lowest number of death cases.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The top 5 countries with the highest number of recovered cases are: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India: 28,089,649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Brazil: 15,400,169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United States: 6,303,715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Turkey: 5,202,251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Russia: 4,745,756</a:t>
            </a:r>
          </a:p>
          <a:p>
            <a:r>
              <a:rPr lang="en-US" sz="2000" dirty="0"/>
              <a:t>These Analysis provide an insights of the COVID-19 situation in terms of confirmed cases, deaths, and recoveries across different countries during the specified time frame</a:t>
            </a:r>
            <a:r>
              <a:rPr lang="en-US" dirty="0"/>
              <a:t>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2A1D110-E8AC-4079-8393-55F09B5934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603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69"/>
    </mc:Choice>
    <mc:Fallback>
      <p:transition spd="slow" advTm="29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76B9C6-E835-476B-8FB4-AA8798EF0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77902C4-62E7-4549-B983-6578778D2F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665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8"/>
    </mc:Choice>
    <mc:Fallback>
      <p:transition spd="slow" advTm="1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49B293-5E07-4224-9599-10F98244B9FC}"/>
              </a:ext>
            </a:extLst>
          </p:cNvPr>
          <p:cNvSpPr/>
          <p:nvPr/>
        </p:nvSpPr>
        <p:spPr>
          <a:xfrm>
            <a:off x="-92766" y="1961323"/>
            <a:ext cx="12284765" cy="518822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3F0011-F5DA-4E18-857D-745ACDEC1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-132521"/>
            <a:ext cx="8791575" cy="12192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CONTENT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2927F8-E0D1-41B4-A092-52421B270068}"/>
              </a:ext>
            </a:extLst>
          </p:cNvPr>
          <p:cNvSpPr/>
          <p:nvPr/>
        </p:nvSpPr>
        <p:spPr>
          <a:xfrm>
            <a:off x="185530" y="2292627"/>
            <a:ext cx="4717774" cy="11363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 algn="ctr">
              <a:buFont typeface="Wingdings" panose="05000000000000000000" pitchFamily="2" charset="2"/>
              <a:buChar char="v"/>
            </a:pPr>
            <a:r>
              <a:rPr lang="en-US" sz="3600" dirty="0">
                <a:solidFill>
                  <a:schemeClr val="bg1"/>
                </a:solidFill>
              </a:rPr>
              <a:t>Project Overview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D003B6-ED9E-4876-BA82-5A422F7522E0}"/>
              </a:ext>
            </a:extLst>
          </p:cNvPr>
          <p:cNvSpPr/>
          <p:nvPr/>
        </p:nvSpPr>
        <p:spPr>
          <a:xfrm>
            <a:off x="437322" y="3313044"/>
            <a:ext cx="4147930" cy="9906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algn="ctr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bg1"/>
                </a:solidFill>
              </a:rPr>
              <a:t>Dataset Description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D6B314-2CBC-4A11-8E96-FB5D3A889D87}"/>
              </a:ext>
            </a:extLst>
          </p:cNvPr>
          <p:cNvSpPr/>
          <p:nvPr/>
        </p:nvSpPr>
        <p:spPr>
          <a:xfrm>
            <a:off x="622851" y="4449418"/>
            <a:ext cx="5685183" cy="8448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algn="ctr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bg1"/>
                </a:solidFill>
              </a:rPr>
              <a:t>Data Exploration and Analysis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2A21761-73B3-4ED8-A0FA-4E421EF588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9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3"/>
    </mc:Choice>
    <mc:Fallback>
      <p:transition spd="slow" advTm="93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3DE6A-0B69-492B-AB76-4C7E09685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9530" y="0"/>
            <a:ext cx="8560906" cy="1630017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Project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C8938F-7FD6-49FA-A621-7491291EB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0436" y="4876801"/>
            <a:ext cx="1881808" cy="1981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C41B3B-72BF-48E4-9E3E-63C9FEA70D11}"/>
              </a:ext>
            </a:extLst>
          </p:cNvPr>
          <p:cNvSpPr txBox="1"/>
          <p:nvPr/>
        </p:nvSpPr>
        <p:spPr>
          <a:xfrm>
            <a:off x="1007163" y="1868414"/>
            <a:ext cx="102174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global COVID-19 pandemic has profoundly affected public health systems worldwide, underscoring the critical necessity for data-driven analysis to comprehensively grasp the virus's transmission dynamics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As a data analyst, tasked with delving into COVID-19 dataset to extract insights and present your findings</a:t>
            </a:r>
          </a:p>
          <a:p>
            <a:endParaRPr lang="en-US" sz="20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18C2E5D-8EE4-4C9F-A80C-ADA217C597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36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18"/>
    </mc:Choice>
    <mc:Fallback>
      <p:transition spd="slow" advTm="28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5E2B79-7FA0-4CBC-9183-B50AF9955986}"/>
              </a:ext>
            </a:extLst>
          </p:cNvPr>
          <p:cNvSpPr/>
          <p:nvPr/>
        </p:nvSpPr>
        <p:spPr>
          <a:xfrm>
            <a:off x="1" y="0"/>
            <a:ext cx="12191999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50"/>
                </a:solidFill>
              </a:rPr>
              <a:t>Province</a:t>
            </a:r>
            <a:r>
              <a:rPr lang="en-US" sz="2800" dirty="0">
                <a:solidFill>
                  <a:srgbClr val="00B050"/>
                </a:solidFill>
              </a:rPr>
              <a:t>: Geographic subdivision within a country/region.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50"/>
                </a:solidFill>
              </a:rPr>
              <a:t>Country</a:t>
            </a:r>
            <a:r>
              <a:rPr lang="en-US" sz="2800" dirty="0">
                <a:solidFill>
                  <a:srgbClr val="00B050"/>
                </a:solidFill>
              </a:rPr>
              <a:t>/Region: Geographic entity where data is recorded.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50"/>
                </a:solidFill>
              </a:rPr>
              <a:t>Latitude</a:t>
            </a:r>
            <a:r>
              <a:rPr lang="en-US" sz="2800" dirty="0">
                <a:solidFill>
                  <a:srgbClr val="00B050"/>
                </a:solidFill>
              </a:rPr>
              <a:t>: North-south position on Earth's surface.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50"/>
                </a:solidFill>
              </a:rPr>
              <a:t>Longitude</a:t>
            </a:r>
            <a:r>
              <a:rPr lang="en-US" sz="2800" dirty="0">
                <a:solidFill>
                  <a:srgbClr val="00B050"/>
                </a:solidFill>
              </a:rPr>
              <a:t>: East-west position on Earth's surface.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50"/>
                </a:solidFill>
              </a:rPr>
              <a:t>Date</a:t>
            </a:r>
            <a:r>
              <a:rPr lang="en-US" sz="2800" dirty="0">
                <a:solidFill>
                  <a:srgbClr val="00B050"/>
                </a:solidFill>
              </a:rPr>
              <a:t>: Recorded date of CORONA VIRUS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50"/>
                </a:solidFill>
              </a:rPr>
              <a:t>Confirmed</a:t>
            </a:r>
            <a:r>
              <a:rPr lang="en-US" sz="2800" dirty="0">
                <a:solidFill>
                  <a:srgbClr val="00B050"/>
                </a:solidFill>
              </a:rPr>
              <a:t>: Number of diagnosed CORONA VIRUS cases.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50"/>
                </a:solidFill>
              </a:rPr>
              <a:t>Deaths</a:t>
            </a:r>
            <a:r>
              <a:rPr lang="en-US" sz="2800" dirty="0">
                <a:solidFill>
                  <a:srgbClr val="00B050"/>
                </a:solidFill>
              </a:rPr>
              <a:t>: Number of CORONA VIRUS related deaths.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50"/>
                </a:solidFill>
              </a:rPr>
              <a:t>Recovered</a:t>
            </a:r>
            <a:r>
              <a:rPr lang="en-US" sz="2800" dirty="0">
                <a:solidFill>
                  <a:srgbClr val="00B050"/>
                </a:solidFill>
              </a:rPr>
              <a:t>: Number of recovered CORONA VIRUS cases.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F9AE3C-A119-4926-AE0F-1752FB368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7669" y="0"/>
            <a:ext cx="6639339" cy="100716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Dataset description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C000B4E-F5EA-479B-8113-FC79794EE6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46"/>
    </mc:Choice>
    <mc:Fallback>
      <p:transition spd="slow" advTm="10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D85E-5CEA-4B4F-8D91-648EECAD3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C96E12-499B-4AD6-A9E9-8552532304AE}"/>
              </a:ext>
            </a:extLst>
          </p:cNvPr>
          <p:cNvSpPr/>
          <p:nvPr/>
        </p:nvSpPr>
        <p:spPr>
          <a:xfrm>
            <a:off x="0" y="-16696"/>
            <a:ext cx="12192000" cy="685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E630BB-7470-4929-BA8A-A73474DB54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0493" y="3337785"/>
            <a:ext cx="4066694" cy="1215957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/>
              </a:rPr>
              <a:t>Database</a:t>
            </a:r>
            <a:r>
              <a:rPr lang="en-US" sz="2800" b="1" dirty="0">
                <a:solidFill>
                  <a:schemeClr val="bg1"/>
                </a:solidFill>
              </a:rPr>
              <a:t> Set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6704828-EA5C-4F24-9712-E11A32686F9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/>
          <a:srcRect l="14614" r="14614"/>
          <a:stretch>
            <a:fillRect/>
          </a:stretch>
        </p:blipFill>
        <p:spPr>
          <a:xfrm>
            <a:off x="8165311" y="876336"/>
            <a:ext cx="3077696" cy="1855304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F9002A9-0015-4414-8847-3F87D08247D3}"/>
              </a:ext>
            </a:extLst>
          </p:cNvPr>
          <p:cNvSpPr/>
          <p:nvPr/>
        </p:nvSpPr>
        <p:spPr>
          <a:xfrm>
            <a:off x="979919" y="1265583"/>
            <a:ext cx="4517268" cy="751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Database used for the Analysis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0026AF1-E4B5-46E2-AE39-0407511488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4814" y="3213793"/>
            <a:ext cx="5497186" cy="328653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96584E4-A4D0-450F-A18B-17F17BB3C086}"/>
              </a:ext>
            </a:extLst>
          </p:cNvPr>
          <p:cNvSpPr txBox="1"/>
          <p:nvPr/>
        </p:nvSpPr>
        <p:spPr>
          <a:xfrm>
            <a:off x="2544416" y="-102011"/>
            <a:ext cx="73030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2"/>
                </a:solidFill>
              </a:rPr>
              <a:t>Data Exploration and Analysis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A9D815B-474A-43A9-9F22-33C6345C3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663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79"/>
    </mc:Choice>
    <mc:Fallback>
      <p:transition spd="slow" advTm="6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A79455-3925-4D51-A3C3-3128EEDCFEF5}"/>
              </a:ext>
            </a:extLst>
          </p:cNvPr>
          <p:cNvSpPr/>
          <p:nvPr/>
        </p:nvSpPr>
        <p:spPr>
          <a:xfrm>
            <a:off x="0" y="-8043"/>
            <a:ext cx="12192001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444D2C-722E-4309-ADB1-EC849C303F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296" y="1797278"/>
            <a:ext cx="7341704" cy="41346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019252-3BF3-42F4-9AAD-C1C0FD89A229}"/>
              </a:ext>
            </a:extLst>
          </p:cNvPr>
          <p:cNvSpPr txBox="1"/>
          <p:nvPr/>
        </p:nvSpPr>
        <p:spPr>
          <a:xfrm>
            <a:off x="1338470" y="163348"/>
            <a:ext cx="82693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Data Cleaning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B33645-6375-46FD-B877-D605EC9180CB}"/>
              </a:ext>
            </a:extLst>
          </p:cNvPr>
          <p:cNvSpPr/>
          <p:nvPr/>
        </p:nvSpPr>
        <p:spPr>
          <a:xfrm>
            <a:off x="424067" y="2032793"/>
            <a:ext cx="3511826" cy="1855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EC41D9-F126-4C81-BCFF-56A8911D74CD}"/>
              </a:ext>
            </a:extLst>
          </p:cNvPr>
          <p:cNvSpPr txBox="1"/>
          <p:nvPr/>
        </p:nvSpPr>
        <p:spPr>
          <a:xfrm>
            <a:off x="0" y="1617294"/>
            <a:ext cx="4638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Q1. Write a code to check NULL values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1721D2-337C-4FD9-BD9D-9EED2F11E308}"/>
              </a:ext>
            </a:extLst>
          </p:cNvPr>
          <p:cNvSpPr txBox="1"/>
          <p:nvPr/>
        </p:nvSpPr>
        <p:spPr>
          <a:xfrm>
            <a:off x="106017" y="2448291"/>
            <a:ext cx="4638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Based on the result it could be rest assured that they are no NULL values present in our dataset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0D6B895-C5EC-442A-AEA5-E5F5355FC3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93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7"/>
    </mc:Choice>
    <mc:Fallback>
      <p:transition spd="slow" advTm="5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9F5AC5-F3A9-4D38-8A8D-2DC05B3F09A1}"/>
              </a:ext>
            </a:extLst>
          </p:cNvPr>
          <p:cNvSpPr/>
          <p:nvPr/>
        </p:nvSpPr>
        <p:spPr>
          <a:xfrm>
            <a:off x="0" y="-6626"/>
            <a:ext cx="12192000" cy="686462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138E84-BFAE-4FF6-A8CE-B4A7B96DA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574" y="-6626"/>
            <a:ext cx="7169426" cy="68646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FAACEE-485E-4A9A-978B-BF587CBF8E41}"/>
              </a:ext>
            </a:extLst>
          </p:cNvPr>
          <p:cNvSpPr txBox="1"/>
          <p:nvPr/>
        </p:nvSpPr>
        <p:spPr>
          <a:xfrm>
            <a:off x="-1" y="543339"/>
            <a:ext cx="53936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Q2. If NULL values are present update them with zero for each column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841F9-CC8C-4E7F-894E-3426E0587D64}"/>
              </a:ext>
            </a:extLst>
          </p:cNvPr>
          <p:cNvSpPr txBox="1"/>
          <p:nvPr/>
        </p:nvSpPr>
        <p:spPr>
          <a:xfrm>
            <a:off x="99391" y="1374336"/>
            <a:ext cx="4704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There were no NULL values present in the dataset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8CFE17-6DFB-4C21-8055-86C5C9BA43B7}"/>
              </a:ext>
            </a:extLst>
          </p:cNvPr>
          <p:cNvSpPr txBox="1"/>
          <p:nvPr/>
        </p:nvSpPr>
        <p:spPr>
          <a:xfrm>
            <a:off x="99391" y="2256181"/>
            <a:ext cx="4704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Q3. Check Total Number of Rows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5447A5-2C80-4530-B461-815CE837008A}"/>
              </a:ext>
            </a:extLst>
          </p:cNvPr>
          <p:cNvSpPr txBox="1"/>
          <p:nvPr/>
        </p:nvSpPr>
        <p:spPr>
          <a:xfrm>
            <a:off x="208721" y="2891805"/>
            <a:ext cx="4485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total number of records present in the Dataset is 79,386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E7CC73C-F5F6-4770-A8FF-05F161E7A1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09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7"/>
    </mc:Choice>
    <mc:Fallback>
      <p:transition spd="slow" advTm="5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B2DD19-C715-4747-8461-96D98E04AC3C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05BC9B-6D24-4F89-B8E8-31E2B839AD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7406" y="-12984"/>
            <a:ext cx="6201640" cy="31537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9A17B9-5557-4F01-AC47-270FC8B0DE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149" y="3475383"/>
            <a:ext cx="6096851" cy="33956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52243D-9450-48A7-86DB-578D84354D72}"/>
              </a:ext>
            </a:extLst>
          </p:cNvPr>
          <p:cNvSpPr txBox="1"/>
          <p:nvPr/>
        </p:nvSpPr>
        <p:spPr>
          <a:xfrm>
            <a:off x="92954" y="225287"/>
            <a:ext cx="48766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Q4. Check what is start date and end date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05912-229C-4958-A24C-22ED323AAE63}"/>
              </a:ext>
            </a:extLst>
          </p:cNvPr>
          <p:cNvSpPr txBox="1"/>
          <p:nvPr/>
        </p:nvSpPr>
        <p:spPr>
          <a:xfrm>
            <a:off x="106395" y="1179394"/>
            <a:ext cx="52611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dataset shows that record start on the 22</a:t>
            </a:r>
            <a:r>
              <a:rPr lang="en-US" sz="2000" baseline="30000" dirty="0"/>
              <a:t>nd</a:t>
            </a:r>
            <a:r>
              <a:rPr lang="en-US" sz="2000" dirty="0"/>
              <a:t> of January 2020(2020-01-22) and ends on 13</a:t>
            </a:r>
            <a:r>
              <a:rPr lang="en-US" sz="2000" baseline="30000" dirty="0"/>
              <a:t>th</a:t>
            </a:r>
            <a:r>
              <a:rPr lang="en-US" sz="2000" dirty="0"/>
              <a:t> June 2021(2021-06-13)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3B5F81-C277-4207-95CF-9B274F6DA370}"/>
              </a:ext>
            </a:extLst>
          </p:cNvPr>
          <p:cNvSpPr txBox="1"/>
          <p:nvPr/>
        </p:nvSpPr>
        <p:spPr>
          <a:xfrm>
            <a:off x="106395" y="3617818"/>
            <a:ext cx="5898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Q5. Number of month present in the dataset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804EA200-7B66-4604-B789-D431D10FDC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19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54"/>
    </mc:Choice>
    <mc:Fallback>
      <p:transition spd="slow" advTm="12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BB0DDE-66AB-44ED-8D23-3A4127390992}"/>
              </a:ext>
            </a:extLst>
          </p:cNvPr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941853-DA47-426B-95B7-90027EF96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4521" y="0"/>
            <a:ext cx="7487479" cy="68579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756110-72DC-439A-8429-E879F0C079E9}"/>
              </a:ext>
            </a:extLst>
          </p:cNvPr>
          <p:cNvSpPr txBox="1"/>
          <p:nvPr/>
        </p:nvSpPr>
        <p:spPr>
          <a:xfrm>
            <a:off x="53008" y="2146851"/>
            <a:ext cx="4651511" cy="155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Q6. Find monthly average for confirmed, deaths and recovered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F482244-6CB9-41C8-8F87-3707B57AA4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577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8"/>
    </mc:Choice>
    <mc:Fallback>
      <p:transition spd="slow" advTm="4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793</TotalTime>
  <Words>538</Words>
  <Application>Microsoft Office PowerPoint</Application>
  <PresentationFormat>Widescreen</PresentationFormat>
  <Paragraphs>61</Paragraphs>
  <Slides>19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Tw Cen MT</vt:lpstr>
      <vt:lpstr>Wingdings</vt:lpstr>
      <vt:lpstr>Circuit</vt:lpstr>
      <vt:lpstr>PowerPoint Presentation</vt:lpstr>
      <vt:lpstr>CONTENT</vt:lpstr>
      <vt:lpstr>Project overview</vt:lpstr>
      <vt:lpstr>Dataset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Oluwafemi</dc:creator>
  <cp:lastModifiedBy>Elizabeth Oluwafemi</cp:lastModifiedBy>
  <cp:revision>45</cp:revision>
  <dcterms:created xsi:type="dcterms:W3CDTF">2024-06-07T11:55:12Z</dcterms:created>
  <dcterms:modified xsi:type="dcterms:W3CDTF">2024-06-10T11:58:17Z</dcterms:modified>
</cp:coreProperties>
</file>

<file path=docProps/thumbnail.jpeg>
</file>